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9" r:id="rId6"/>
    <p:sldId id="262" r:id="rId7"/>
    <p:sldId id="296" r:id="rId8"/>
    <p:sldId id="302" r:id="rId9"/>
    <p:sldId id="300" r:id="rId10"/>
    <p:sldId id="304" r:id="rId11"/>
    <p:sldId id="303" r:id="rId12"/>
    <p:sldId id="310" r:id="rId13"/>
    <p:sldId id="305" r:id="rId14"/>
    <p:sldId id="306" r:id="rId15"/>
    <p:sldId id="294" r:id="rId16"/>
    <p:sldId id="309" r:id="rId17"/>
    <p:sldId id="311" r:id="rId18"/>
    <p:sldId id="276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CEC"/>
    <a:srgbClr val="FFFFFF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3" autoAdjust="0"/>
    <p:restoredTop sz="68054" autoAdjust="0"/>
  </p:normalViewPr>
  <p:slideViewPr>
    <p:cSldViewPr snapToGrid="0">
      <p:cViewPr>
        <p:scale>
          <a:sx n="75" d="100"/>
          <a:sy n="75" d="100"/>
        </p:scale>
        <p:origin x="2202" y="198"/>
      </p:cViewPr>
      <p:guideLst>
        <p:guide orient="horz" pos="33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+mj-ea"/>
                <a:ea typeface="+mj-ea"/>
              </a:rPr>
              <a:t>2023-11-22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2023-11-22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Hello</a:t>
            </a:r>
            <a:endParaRPr lang="en-US" altLang="ko-KR" baseline="-25000" noProof="0" dirty="0"/>
          </a:p>
          <a:p>
            <a:r>
              <a:rPr lang="en-US" altLang="ko-KR" baseline="0" noProof="0" dirty="0"/>
              <a:t>My name is </a:t>
            </a:r>
            <a:r>
              <a:rPr lang="ko-KR" altLang="en-US" baseline="0" noProof="0" dirty="0"/>
              <a:t>최대원</a:t>
            </a:r>
            <a:endParaRPr lang="en-US" altLang="ko-KR" baseline="0" noProof="0" dirty="0"/>
          </a:p>
          <a:p>
            <a:r>
              <a:rPr lang="en-US" altLang="ko-KR" baseline="0" noProof="0" dirty="0"/>
              <a:t>Our project name is assistive robot: grasping and motion generation</a:t>
            </a:r>
          </a:p>
          <a:p>
            <a:r>
              <a:rPr lang="en-US" altLang="ko-KR" baseline="0" noProof="0" dirty="0"/>
              <a:t>Let’s start our presentation</a:t>
            </a:r>
            <a:endParaRPr lang="ko-KR" altLang="en-US" baseline="0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If you look at other motions, it will be easier to understand.</a:t>
            </a: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First circular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It moves in a circle compared to the basic motion.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Second shaking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Shake the bottle and squeeze the mustard well.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third massage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It's a motion that robots can massage for humans.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endParaRPr lang="en-US" altLang="ko-KR" b="0" i="0" noProof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create your own motion, and we provide the code for it.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536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It’s the deploy environment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We installed Anaconda and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cuda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based on Docker.</a:t>
            </a:r>
          </a:p>
          <a:p>
            <a:r>
              <a:rPr lang="en-US" altLang="ko-KR" noProof="0" dirty="0"/>
              <a:t>- and then we used </a:t>
            </a:r>
            <a:r>
              <a:rPr lang="en-US" altLang="ko-KR" noProof="0" dirty="0" err="1"/>
              <a:t>pybullet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pytorch</a:t>
            </a:r>
            <a:r>
              <a:rPr lang="en-US" altLang="ko-KR" noProof="0" dirty="0"/>
              <a:t>, </a:t>
            </a:r>
            <a:r>
              <a:rPr lang="en-US" altLang="ko-KR" noProof="0" dirty="0" err="1"/>
              <a:t>mediapipe</a:t>
            </a:r>
            <a:r>
              <a:rPr lang="en-US" altLang="ko-KR" noProof="0" dirty="0"/>
              <a:t> library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994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We wrote the procedure for running the demo in detail in the README file.</a:t>
            </a:r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If you want to run this demonstration, you can do it in order</a:t>
            </a:r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run both Windows and Ubuntu environments, but I recommend Ubuntu environments because Windows environments are more difficult.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5529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If you've run the Docker container successfully,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you can simply run the demo.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Simply enter the above command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This</a:t>
            </a:r>
            <a:r>
              <a:rPr lang="ko-KR" altLang="en-US" noProof="0" dirty="0"/>
              <a:t> </a:t>
            </a:r>
            <a:r>
              <a:rPr lang="en-US" altLang="ko-KR" noProof="0" dirty="0"/>
              <a:t>is</a:t>
            </a:r>
            <a:r>
              <a:rPr lang="ko-KR" altLang="en-US" noProof="0" dirty="0"/>
              <a:t> </a:t>
            </a:r>
            <a:r>
              <a:rPr lang="en-US" altLang="ko-KR" noProof="0" dirty="0"/>
              <a:t>first</a:t>
            </a:r>
            <a:r>
              <a:rPr lang="ko-KR" altLang="en-US" noProof="0" dirty="0"/>
              <a:t> </a:t>
            </a:r>
            <a:r>
              <a:rPr lang="en-US" altLang="ko-KR" noProof="0" dirty="0"/>
              <a:t>demo</a:t>
            </a:r>
          </a:p>
          <a:p>
            <a:r>
              <a:rPr lang="en-US" altLang="ko-KR" noProof="0" dirty="0"/>
              <a:t>- we entered “</a:t>
            </a:r>
            <a:r>
              <a:rPr lang="en-US" altLang="ko-KR" dirty="0"/>
              <a:t>pour the sauce</a:t>
            </a:r>
            <a:r>
              <a:rPr lang="en-US" altLang="ko-KR" noProof="0" dirty="0"/>
              <a:t>” and goal point is right hand, and style is circular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First build the environment in </a:t>
            </a:r>
            <a:r>
              <a:rPr lang="en-US" altLang="ko-KR" noProof="0" dirty="0" err="1"/>
              <a:t>Pybullet</a:t>
            </a:r>
            <a:endParaRPr lang="en-US" altLang="ko-KR" noProof="0" dirty="0"/>
          </a:p>
          <a:p>
            <a:r>
              <a:rPr lang="en-US" altLang="ko-KR" noProof="0" dirty="0"/>
              <a:t>- finds objects based on commands using CLIP</a:t>
            </a:r>
          </a:p>
          <a:p>
            <a:r>
              <a:rPr lang="en-US" altLang="ko-KR" noProof="0" dirty="0"/>
              <a:t>- and then pick up the object using GR-CNN Network</a:t>
            </a:r>
          </a:p>
          <a:p>
            <a:r>
              <a:rPr lang="en-US" altLang="ko-KR" noProof="0" dirty="0"/>
              <a:t>- and then detect skeleton of the human body</a:t>
            </a:r>
          </a:p>
          <a:p>
            <a:r>
              <a:rPr lang="en-US" altLang="ko-KR" noProof="0" dirty="0"/>
              <a:t>- and then Move to the target point using the motion of the given style.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698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second demo</a:t>
            </a:r>
          </a:p>
          <a:p>
            <a:r>
              <a:rPr lang="en-US" altLang="ko-KR" noProof="0" dirty="0"/>
              <a:t>- We are given a different command</a:t>
            </a:r>
          </a:p>
          <a:p>
            <a:r>
              <a:rPr lang="en-US" altLang="ko-KR" noProof="0" dirty="0"/>
              <a:t>- Instruction is “I want to eat fruit” goal point is </a:t>
            </a:r>
            <a:r>
              <a:rPr lang="en-US" altLang="ko-KR" noProof="0" dirty="0" err="1"/>
              <a:t>right_hand</a:t>
            </a:r>
            <a:r>
              <a:rPr lang="en-US" altLang="ko-KR" noProof="0" dirty="0"/>
              <a:t>, style is circular</a:t>
            </a:r>
          </a:p>
          <a:p>
            <a:r>
              <a:rPr lang="en-US" altLang="ko-KR" noProof="0" dirty="0"/>
              <a:t>- so robot pick up the banana</a:t>
            </a:r>
          </a:p>
          <a:p>
            <a:r>
              <a:rPr lang="en-US" altLang="ko-KR" noProof="0" dirty="0"/>
              <a:t>- also detect skeleton of the human body</a:t>
            </a:r>
          </a:p>
          <a:p>
            <a:r>
              <a:rPr lang="en-US" altLang="ko-KR" noProof="0" dirty="0"/>
              <a:t>- and then robot moves in a circle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5355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My presentation done</a:t>
            </a:r>
          </a:p>
          <a:p>
            <a:r>
              <a:rPr lang="en-US" altLang="ko-KR" noProof="0" dirty="0"/>
              <a:t>Thank you</a:t>
            </a:r>
          </a:p>
          <a:p>
            <a:r>
              <a:rPr lang="en-US" altLang="ko-KR" noProof="0" dirty="0"/>
              <a:t>Do you have any question?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061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I will present in order of goal, method, environment, and demo.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focus on DEMO.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The objective is to create robot that can help the elderly and patients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first robot can feed food to human, after picking up the food, it is brought to humans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second robot can massage instead of humans to patients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noProof="0" dirty="0"/>
              <a:t>- last robot can assistance for human, for example robot can sprinkle ketchup on the food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our overall method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Let's take a look at it step by step.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018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User enters a command  with Instruction, Goal point and style</a:t>
            </a:r>
          </a:p>
          <a:p>
            <a:r>
              <a:rPr lang="en-US" altLang="ko-KR" noProof="0" dirty="0"/>
              <a:t>- RGBD information is obtained from the camera and is also entered into the method</a:t>
            </a:r>
          </a:p>
          <a:p>
            <a:r>
              <a:rPr lang="en-US" altLang="ko-KR" noProof="0" dirty="0"/>
              <a:t>- you can type it as above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676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Fist it is Pick Motion Part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Compare the similarity between the objects and the commands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- and then look for the objects that are most similar.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Then find the suitable gripping box for the object.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When robot picked up an object, we used the GRCNN model, a grasping network</a:t>
            </a:r>
            <a:endParaRPr lang="en-US" altLang="ko-KR" noProof="0" dirty="0"/>
          </a:p>
          <a:p>
            <a:endParaRPr lang="en-US" altLang="ko-KR" noProof="0" dirty="0"/>
          </a:p>
          <a:p>
            <a:r>
              <a:rPr lang="en-US" altLang="ko-KR" noProof="0" dirty="0"/>
              <a:t>- we prepared banana, meat can, Scissors, mustard bottle as example objects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Since CLIP Network was used, you can select objects by entering various commands.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The video on the right is the process of grasping by navigating objects from commands.</a:t>
            </a:r>
          </a:p>
          <a:p>
            <a:r>
              <a:rPr lang="en-US" altLang="ko-KR" noProof="0" dirty="0"/>
              <a:t>- we typed “I want to eat fruit”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Let's show that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60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Since CLIP Network was used, you can select objects by entering various commands.</a:t>
            </a:r>
            <a:endParaRPr lang="en-US" altLang="ko-KR" noProof="0" dirty="0"/>
          </a:p>
          <a:p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First video we typed “I would like to meat can”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so robot pick up the meat can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Second video we typed “Give me something to cut”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robot pick up the scissors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Last video we typed “pour the sauce”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  <a:endParaRPr lang="en-US" altLang="ko-K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robot pick up the mustard bottle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3279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After Pick up motion Second part is Skeleton Detection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Skeleton detection allows you to find multiple joints in a human.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After combining the position of the joint with the target point entered in the command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- you can find the final target coordinates.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After that, create motion and move the robot to the goal position.</a:t>
            </a:r>
          </a:p>
          <a:p>
            <a:endParaRPr lang="en-US" altLang="ko-KR" noProof="0" dirty="0"/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Mediapipe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library was used to do Skeleton Detection.</a:t>
            </a:r>
            <a:endParaRPr lang="en-US" altLang="ko-KR" noProof="0" dirty="0"/>
          </a:p>
          <a:p>
            <a:r>
              <a:rPr lang="en-US" altLang="ko-KR" b="0" i="0" noProof="0" dirty="0">
                <a:solidFill>
                  <a:srgbClr val="000000"/>
                </a:solidFill>
                <a:effectLst/>
                <a:latin typeface="noto"/>
              </a:rPr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show you a Skeleton detection video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there are a little errors when detecting humans in the simulation. Because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"/>
              </a:rPr>
              <a:t>mediapipe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 learned from real images</a:t>
            </a:r>
          </a:p>
          <a:p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396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- this is Motion Generation Part</a:t>
            </a:r>
          </a:p>
          <a:p>
            <a:r>
              <a:rPr lang="en-US" altLang="ko-KR" noProof="0" dirty="0"/>
              <a:t>- In this part, robot bring objects to people.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The robot can move to the target point based on various motions.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I'll show you our linear motion 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비디오 실행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&gt;</a:t>
            </a:r>
          </a:p>
          <a:p>
            <a:r>
              <a:rPr lang="en-US" altLang="ko-KR" noProof="0" dirty="0"/>
              <a:t>-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This movement gives things to humans in a straight line.</a:t>
            </a:r>
            <a:endParaRPr lang="en-US" altLang="ko-KR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59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차트를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바닥글 개체 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SmartArt 개체 틀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</a:lstStyle>
          <a:p>
            <a:pPr lvl="1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내용 개체 틀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내용 개체 틀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내용 개체 틀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내용을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/>
              <a:t>#</a:t>
            </a:r>
            <a:endParaRPr lang="ko-KR" altLang="en-US" noProof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바닥글 개체 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제목을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" name="직선 연결선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텍스트를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8.mkv"/><Relationship Id="rId7" Type="http://schemas.openxmlformats.org/officeDocument/2006/relationships/slideLayout" Target="../slideLayouts/slideLayout18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video" Target="../media/media9.mkv"/><Relationship Id="rId11" Type="http://schemas.openxmlformats.org/officeDocument/2006/relationships/image" Target="../media/image34.png"/><Relationship Id="rId5" Type="http://schemas.microsoft.com/office/2007/relationships/media" Target="../media/media9.mkv"/><Relationship Id="rId10" Type="http://schemas.openxmlformats.org/officeDocument/2006/relationships/image" Target="../media/image33.png"/><Relationship Id="rId4" Type="http://schemas.openxmlformats.org/officeDocument/2006/relationships/video" Target="../media/media8.mkv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0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3.mkv"/><Relationship Id="rId7" Type="http://schemas.openxmlformats.org/officeDocument/2006/relationships/slideLayout" Target="../slideLayouts/slideLayout18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video" Target="../media/media4.mkv"/><Relationship Id="rId5" Type="http://schemas.microsoft.com/office/2007/relationships/media" Target="../media/media4.mkv"/><Relationship Id="rId4" Type="http://schemas.openxmlformats.org/officeDocument/2006/relationships/video" Target="../media/media3.mkv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248" y="5187351"/>
            <a:ext cx="4941770" cy="1670649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err="1"/>
              <a:t>Seonghun</a:t>
            </a:r>
            <a:r>
              <a:rPr lang="en-US" altLang="ko-KR" dirty="0"/>
              <a:t> Cha</a:t>
            </a:r>
          </a:p>
          <a:p>
            <a:pPr rtl="0"/>
            <a:r>
              <a:rPr lang="en-US" altLang="ko-KR" dirty="0"/>
              <a:t>Daewon Choi</a:t>
            </a:r>
          </a:p>
          <a:p>
            <a:pPr rtl="0"/>
            <a:r>
              <a:rPr lang="en-US" altLang="ko-KR" dirty="0"/>
              <a:t>Seonho Kim</a:t>
            </a:r>
          </a:p>
          <a:p>
            <a:pPr rtl="0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B8BCC-87DB-9D54-E8F6-55AEB82BF102}"/>
              </a:ext>
            </a:extLst>
          </p:cNvPr>
          <p:cNvSpPr txBox="1"/>
          <p:nvPr/>
        </p:nvSpPr>
        <p:spPr>
          <a:xfrm>
            <a:off x="6525980" y="4018328"/>
            <a:ext cx="4941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Assistive Robot : Grasping and Motion Generation</a:t>
            </a:r>
            <a:endParaRPr lang="ko-KR" altLang="en-US" sz="2800" b="1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CC67A-147E-57DC-755C-77C8EB3E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26" y="320635"/>
            <a:ext cx="21431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3"/>
    </mc:Choice>
    <mc:Fallback xmlns="">
      <p:transition spd="slow" advTm="1511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  <p:pic>
        <p:nvPicPr>
          <p:cNvPr id="5" name="2023-11-21 23-26-18">
            <a:hlinkClick r:id="" action="ppaction://media"/>
            <a:extLst>
              <a:ext uri="{FF2B5EF4-FFF2-40B4-BE49-F238E27FC236}">
                <a16:creationId xmlns:a16="http://schemas.microsoft.com/office/drawing/2014/main" id="{A21A6AB5-C83E-C802-0F29-0B2CE3BEF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6436" t="20803" r="34297" b="36898"/>
          <a:stretch/>
        </p:blipFill>
        <p:spPr>
          <a:xfrm>
            <a:off x="279904" y="2186416"/>
            <a:ext cx="3568196" cy="2900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619AC-A1B9-96F0-0D13-9A174F1A7DDB}"/>
              </a:ext>
            </a:extLst>
          </p:cNvPr>
          <p:cNvSpPr txBox="1"/>
          <p:nvPr/>
        </p:nvSpPr>
        <p:spPr>
          <a:xfrm>
            <a:off x="-28151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Circular</a:t>
            </a:r>
            <a:endParaRPr lang="ko-KR" altLang="en-US" b="1" dirty="0"/>
          </a:p>
        </p:txBody>
      </p:sp>
      <p:pic>
        <p:nvPicPr>
          <p:cNvPr id="8" name="2023-11-21 23-48-16">
            <a:hlinkClick r:id="" action="ppaction://media"/>
            <a:extLst>
              <a:ext uri="{FF2B5EF4-FFF2-40B4-BE49-F238E27FC236}">
                <a16:creationId xmlns:a16="http://schemas.microsoft.com/office/drawing/2014/main" id="{9EB54B28-BFE9-568D-5C76-0B983C84ED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35287" t="20880" r="34713" b="36342"/>
          <a:stretch/>
        </p:blipFill>
        <p:spPr>
          <a:xfrm>
            <a:off x="4267200" y="2204168"/>
            <a:ext cx="3657601" cy="2933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040959-C62C-D446-43EF-2BFDB73EFDEF}"/>
              </a:ext>
            </a:extLst>
          </p:cNvPr>
          <p:cNvSpPr txBox="1"/>
          <p:nvPr/>
        </p:nvSpPr>
        <p:spPr>
          <a:xfrm>
            <a:off x="4019310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shaking</a:t>
            </a:r>
            <a:endParaRPr lang="ko-KR" altLang="en-US" b="1" dirty="0"/>
          </a:p>
        </p:txBody>
      </p:sp>
      <p:pic>
        <p:nvPicPr>
          <p:cNvPr id="11" name="2023-11-21 23-40-43">
            <a:hlinkClick r:id="" action="ppaction://media"/>
            <a:extLst>
              <a:ext uri="{FF2B5EF4-FFF2-40B4-BE49-F238E27FC236}">
                <a16:creationId xmlns:a16="http://schemas.microsoft.com/office/drawing/2014/main" id="{37693C14-565E-DB3B-5689-C4E4740F007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35409" t="20803" r="34591" b="36898"/>
          <a:stretch/>
        </p:blipFill>
        <p:spPr>
          <a:xfrm>
            <a:off x="8314661" y="2186416"/>
            <a:ext cx="3657601" cy="2900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507683-D0F6-3EF5-B6AB-69EB27B17837}"/>
              </a:ext>
            </a:extLst>
          </p:cNvPr>
          <p:cNvSpPr txBox="1"/>
          <p:nvPr/>
        </p:nvSpPr>
        <p:spPr>
          <a:xfrm>
            <a:off x="8230154" y="5087257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Massage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471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4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478B4BD-305A-151E-20A9-012C38EA2C3E}"/>
              </a:ext>
            </a:extLst>
          </p:cNvPr>
          <p:cNvSpPr txBox="1">
            <a:spLocks/>
          </p:cNvSpPr>
          <p:nvPr/>
        </p:nvSpPr>
        <p:spPr>
          <a:xfrm>
            <a:off x="1885156" y="892177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15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ctr"/>
            <a:r>
              <a:rPr lang="en-US" altLang="ko-KR" b="1" dirty="0"/>
              <a:t>Environments</a:t>
            </a:r>
            <a:endParaRPr lang="ko-KR" altLang="en-US" b="1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971B19-615C-0739-F291-A82663CE41DA}"/>
              </a:ext>
            </a:extLst>
          </p:cNvPr>
          <p:cNvGrpSpPr/>
          <p:nvPr/>
        </p:nvGrpSpPr>
        <p:grpSpPr>
          <a:xfrm>
            <a:off x="2316000" y="1624183"/>
            <a:ext cx="7560000" cy="4732167"/>
            <a:chOff x="3689132" y="1866052"/>
            <a:chExt cx="7560000" cy="473216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F0C5D0-2FA8-6B92-0A61-A10E04855567}"/>
                </a:ext>
              </a:extLst>
            </p:cNvPr>
            <p:cNvSpPr/>
            <p:nvPr/>
          </p:nvSpPr>
          <p:spPr>
            <a:xfrm>
              <a:off x="3689132" y="5013610"/>
              <a:ext cx="756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F10FAD-5BF8-C3FC-3808-57F4DC55A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502" y="5056451"/>
              <a:ext cx="1954893" cy="149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5FDF06-477B-4978-8425-D024DB24C564}"/>
                </a:ext>
              </a:extLst>
            </p:cNvPr>
            <p:cNvSpPr txBox="1"/>
            <p:nvPr/>
          </p:nvSpPr>
          <p:spPr>
            <a:xfrm>
              <a:off x="6642537" y="5423513"/>
              <a:ext cx="3993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99CEC"/>
                  </a:solidFill>
                </a:rPr>
                <a:t>Docker </a:t>
              </a:r>
              <a:r>
                <a:rPr lang="en-US" altLang="ko-KR" b="1" dirty="0"/>
                <a:t>(Ubuntu 20.04)</a:t>
              </a:r>
              <a:endParaRPr lang="ko-KR" altLang="en-US" sz="4800" b="1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2F9309-86A8-95F0-4BFA-7D27ADD785B1}"/>
                </a:ext>
              </a:extLst>
            </p:cNvPr>
            <p:cNvSpPr/>
            <p:nvPr/>
          </p:nvSpPr>
          <p:spPr>
            <a:xfrm>
              <a:off x="3689132" y="3429000"/>
              <a:ext cx="378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70DBD95-0B7A-2313-10F9-D5778D1D303C}"/>
                </a:ext>
              </a:extLst>
            </p:cNvPr>
            <p:cNvSpPr txBox="1"/>
            <p:nvPr/>
          </p:nvSpPr>
          <p:spPr>
            <a:xfrm>
              <a:off x="5291959" y="4036638"/>
              <a:ext cx="16080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(Python 3.11.5)</a:t>
              </a:r>
              <a:endParaRPr lang="ko-KR" altLang="en-US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24A8DE3-F008-3D3C-C6A5-1EF2A7D69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300" y="3552501"/>
              <a:ext cx="1333277" cy="133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21B0806-1693-9E72-0480-D39B4801A2F1}"/>
                </a:ext>
              </a:extLst>
            </p:cNvPr>
            <p:cNvSpPr/>
            <p:nvPr/>
          </p:nvSpPr>
          <p:spPr>
            <a:xfrm>
              <a:off x="7469132" y="3429000"/>
              <a:ext cx="378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C2C3EAE-2EBF-778C-6840-2E3CE188A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420" y="3587893"/>
              <a:ext cx="2095500" cy="126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50878F-ADE6-AF49-6D83-A590F92EE839}"/>
                </a:ext>
              </a:extLst>
            </p:cNvPr>
            <p:cNvSpPr txBox="1"/>
            <p:nvPr/>
          </p:nvSpPr>
          <p:spPr>
            <a:xfrm>
              <a:off x="9579428" y="3898675"/>
              <a:ext cx="16080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/>
                <a:t>Driver : 531.14</a:t>
              </a:r>
            </a:p>
            <a:p>
              <a:r>
                <a:rPr lang="en-US" altLang="ko-KR" b="1" dirty="0"/>
                <a:t>CUDA  : 12.1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B260A7-C0CA-773D-1DE5-50718D08ED34}"/>
                </a:ext>
              </a:extLst>
            </p:cNvPr>
            <p:cNvSpPr/>
            <p:nvPr/>
          </p:nvSpPr>
          <p:spPr>
            <a:xfrm>
              <a:off x="368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Picture 10" descr="Bullet (software) - Wikipedia">
              <a:extLst>
                <a:ext uri="{FF2B5EF4-FFF2-40B4-BE49-F238E27FC236}">
                  <a16:creationId xmlns:a16="http://schemas.microsoft.com/office/drawing/2014/main" id="{29787B35-E2EB-3C27-E37F-A17052894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2300" y="2202506"/>
              <a:ext cx="2209940" cy="83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7503-0581-0AC2-823F-DED432D78288}"/>
                </a:ext>
              </a:extLst>
            </p:cNvPr>
            <p:cNvSpPr/>
            <p:nvPr/>
          </p:nvSpPr>
          <p:spPr>
            <a:xfrm>
              <a:off x="620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pytorch, 로고 아이콘">
              <a:extLst>
                <a:ext uri="{FF2B5EF4-FFF2-40B4-BE49-F238E27FC236}">
                  <a16:creationId xmlns:a16="http://schemas.microsoft.com/office/drawing/2014/main" id="{915DDF2C-E235-7E9F-2942-8A22F6291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9761" y="1976373"/>
              <a:ext cx="2658742" cy="1329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8060E7-0534-51C0-E234-AE330629CC46}"/>
                </a:ext>
              </a:extLst>
            </p:cNvPr>
            <p:cNvSpPr/>
            <p:nvPr/>
          </p:nvSpPr>
          <p:spPr>
            <a:xfrm>
              <a:off x="8729132" y="1866052"/>
              <a:ext cx="2520000" cy="15846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C4B358B-3EA7-1E90-D88D-5C125724E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03" y="2391791"/>
              <a:ext cx="2413327" cy="655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23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9A410-BC1A-E117-523B-ECB49AD0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400" y="1469483"/>
            <a:ext cx="7391199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B246007-ED65-11A5-D820-9BA045642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99" y="1440424"/>
            <a:ext cx="7705725" cy="43344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249319-FB5D-AF1B-B549-C04C1144A294}"/>
              </a:ext>
            </a:extLst>
          </p:cNvPr>
          <p:cNvSpPr/>
          <p:nvPr/>
        </p:nvSpPr>
        <p:spPr>
          <a:xfrm>
            <a:off x="8183443" y="2948023"/>
            <a:ext cx="3762901" cy="1927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244EB-174A-E1F2-B631-914174704E31}"/>
              </a:ext>
            </a:extLst>
          </p:cNvPr>
          <p:cNvSpPr txBox="1"/>
          <p:nvPr/>
        </p:nvSpPr>
        <p:spPr>
          <a:xfrm>
            <a:off x="9395777" y="2578691"/>
            <a:ext cx="133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FB2CC-8C79-4E5C-0C0C-EDAAE45408D1}"/>
              </a:ext>
            </a:extLst>
          </p:cNvPr>
          <p:cNvSpPr txBox="1"/>
          <p:nvPr/>
        </p:nvSpPr>
        <p:spPr>
          <a:xfrm>
            <a:off x="1670050" y="6046932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I want to eat fruit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right_hand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circular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7047AA-9750-A94D-42E6-C1A68462B53D}"/>
              </a:ext>
            </a:extLst>
          </p:cNvPr>
          <p:cNvGrpSpPr/>
          <p:nvPr/>
        </p:nvGrpSpPr>
        <p:grpSpPr>
          <a:xfrm>
            <a:off x="8183442" y="3266020"/>
            <a:ext cx="3762903" cy="1291957"/>
            <a:chOff x="3422650" y="3225800"/>
            <a:chExt cx="3598615" cy="1291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A94C9-F028-08DB-17A2-A09ABAA70C3B}"/>
                </a:ext>
              </a:extLst>
            </p:cNvPr>
            <p:cNvSpPr txBox="1"/>
            <p:nvPr/>
          </p:nvSpPr>
          <p:spPr>
            <a:xfrm>
              <a:off x="3422650" y="3225800"/>
              <a:ext cx="1403350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Instruction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Goal point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Style 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291E0-8F40-97CE-A90A-06319DB1CDAC}"/>
                </a:ext>
              </a:extLst>
            </p:cNvPr>
            <p:cNvSpPr txBox="1"/>
            <p:nvPr/>
          </p:nvSpPr>
          <p:spPr>
            <a:xfrm>
              <a:off x="4762501" y="3225800"/>
              <a:ext cx="2258764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: “pour the sauce”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</a:t>
              </a:r>
              <a:r>
                <a:rPr lang="en-US" altLang="ko-KR" dirty="0" err="1"/>
                <a:t>right_hand</a:t>
              </a:r>
              <a:r>
                <a:rPr lang="en-US" altLang="ko-KR" dirty="0"/>
                <a:t>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“shaking”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FD95E9-2246-D219-704E-5F1EE88F0729}"/>
              </a:ext>
            </a:extLst>
          </p:cNvPr>
          <p:cNvSpPr txBox="1"/>
          <p:nvPr/>
        </p:nvSpPr>
        <p:spPr>
          <a:xfrm>
            <a:off x="7066492" y="5193972"/>
            <a:ext cx="84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X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E04B577E-137C-301F-3CDE-409F970FD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99" y="1440424"/>
            <a:ext cx="7705724" cy="433447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451502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0612" y="6383069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7249319-FB5D-AF1B-B549-C04C1144A294}"/>
              </a:ext>
            </a:extLst>
          </p:cNvPr>
          <p:cNvSpPr/>
          <p:nvPr/>
        </p:nvSpPr>
        <p:spPr>
          <a:xfrm>
            <a:off x="8183443" y="2948023"/>
            <a:ext cx="3762901" cy="1927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244EB-174A-E1F2-B631-914174704E31}"/>
              </a:ext>
            </a:extLst>
          </p:cNvPr>
          <p:cNvSpPr txBox="1"/>
          <p:nvPr/>
        </p:nvSpPr>
        <p:spPr>
          <a:xfrm>
            <a:off x="9395777" y="2578691"/>
            <a:ext cx="133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</a:rPr>
              <a:t>Command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FB2CC-8C79-4E5C-0C0C-EDAAE45408D1}"/>
              </a:ext>
            </a:extLst>
          </p:cNvPr>
          <p:cNvSpPr txBox="1"/>
          <p:nvPr/>
        </p:nvSpPr>
        <p:spPr>
          <a:xfrm>
            <a:off x="1670050" y="6046932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I want to eat fruit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right_hand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=“</a:t>
            </a:r>
            <a:r>
              <a:rPr lang="en-US" altLang="ko-KR" sz="1600" b="1" dirty="0">
                <a:solidFill>
                  <a:schemeClr val="accent2"/>
                </a:solidFill>
              </a:rPr>
              <a:t>circular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7047AA-9750-A94D-42E6-C1A68462B53D}"/>
              </a:ext>
            </a:extLst>
          </p:cNvPr>
          <p:cNvGrpSpPr/>
          <p:nvPr/>
        </p:nvGrpSpPr>
        <p:grpSpPr>
          <a:xfrm>
            <a:off x="8183442" y="3266020"/>
            <a:ext cx="3762903" cy="1291957"/>
            <a:chOff x="3422650" y="3225800"/>
            <a:chExt cx="3598615" cy="12919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A94C9-F028-08DB-17A2-A09ABAA70C3B}"/>
                </a:ext>
              </a:extLst>
            </p:cNvPr>
            <p:cNvSpPr txBox="1"/>
            <p:nvPr/>
          </p:nvSpPr>
          <p:spPr>
            <a:xfrm>
              <a:off x="3422650" y="3225800"/>
              <a:ext cx="1403350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Instruction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Goal point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Style 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2291E0-8F40-97CE-A90A-06319DB1CDAC}"/>
                </a:ext>
              </a:extLst>
            </p:cNvPr>
            <p:cNvSpPr txBox="1"/>
            <p:nvPr/>
          </p:nvSpPr>
          <p:spPr>
            <a:xfrm>
              <a:off x="4762501" y="3225800"/>
              <a:ext cx="2258764" cy="129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: “I want to eat fruit”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</a:t>
              </a:r>
              <a:r>
                <a:rPr lang="en-US" altLang="ko-KR" dirty="0" err="1"/>
                <a:t>right_hand</a:t>
              </a:r>
              <a:r>
                <a:rPr lang="en-US" altLang="ko-KR" dirty="0"/>
                <a:t>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: “circular”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FD95E9-2246-D219-704E-5F1EE88F0729}"/>
              </a:ext>
            </a:extLst>
          </p:cNvPr>
          <p:cNvSpPr txBox="1"/>
          <p:nvPr/>
        </p:nvSpPr>
        <p:spPr>
          <a:xfrm>
            <a:off x="7066492" y="5193972"/>
            <a:ext cx="84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X 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en-US" altLang="ko-KR" dirty="0"/>
              <a:t>Thank you.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60" y="4716981"/>
            <a:ext cx="1971040" cy="478168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algn="ctr" rtl="0"/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en-US" altLang="ko-KR" b="1" dirty="0"/>
              <a:t>Objective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Method</a:t>
            </a:r>
            <a:r>
              <a:rPr lang="ko-KR" altLang="en-US" b="1" dirty="0"/>
              <a:t>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Environments</a:t>
            </a:r>
            <a:endParaRPr lang="ko-KR" altLang="en-US" b="1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b="1" dirty="0"/>
              <a:t>Demo</a:t>
            </a:r>
            <a:endParaRPr lang="ko-KR" altLang="en-US" b="1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7"/>
    </mc:Choice>
    <mc:Fallback xmlns="">
      <p:transition spd="slow" advTm="377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en-US" altLang="ko-KR" b="1" dirty="0"/>
              <a:t>Objective</a:t>
            </a:r>
            <a:endParaRPr lang="ko-KR" altLang="en-US" b="1" dirty="0"/>
          </a:p>
        </p:txBody>
      </p:sp>
      <p:sp>
        <p:nvSpPr>
          <p:cNvPr id="82" name="슬라이드 번호 개체 틀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5D50ED-D8E1-D523-7174-96A11D70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5" y="2563123"/>
            <a:ext cx="4992209" cy="332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8070B5-CB0D-8AA2-D497-55DD6F7BC19A}"/>
              </a:ext>
            </a:extLst>
          </p:cNvPr>
          <p:cNvSpPr txBox="1"/>
          <p:nvPr/>
        </p:nvSpPr>
        <p:spPr>
          <a:xfrm>
            <a:off x="6411817" y="2828835"/>
            <a:ext cx="5365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1) Feeding food to human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2) Massage for human</a:t>
            </a:r>
          </a:p>
          <a:p>
            <a:r>
              <a:rPr lang="en-US" altLang="ko-KR" sz="2400" b="1" dirty="0">
                <a:solidFill>
                  <a:schemeClr val="bg1"/>
                </a:solidFill>
              </a:rPr>
              <a:t>3) Assistance for human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35"/>
    </mc:Choice>
    <mc:Fallback xmlns="">
      <p:transition spd="slow" advTm="6583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B2B25E-C117-D416-6146-EAA7DECD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65" y="1373671"/>
            <a:ext cx="7579270" cy="49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2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B8725C-F392-5CB2-5C82-1B1F7A46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9" y="1657451"/>
            <a:ext cx="7579270" cy="49572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096D57C-C801-3D61-F742-D1033A318F7D}"/>
              </a:ext>
            </a:extLst>
          </p:cNvPr>
          <p:cNvSpPr/>
          <p:nvPr/>
        </p:nvSpPr>
        <p:spPr>
          <a:xfrm>
            <a:off x="838200" y="1588625"/>
            <a:ext cx="1193800" cy="1701800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EC45A0-093E-3DB3-84F7-35C7E3B5CA77}"/>
              </a:ext>
            </a:extLst>
          </p:cNvPr>
          <p:cNvSpPr txBox="1"/>
          <p:nvPr/>
        </p:nvSpPr>
        <p:spPr>
          <a:xfrm>
            <a:off x="2324099" y="1849085"/>
            <a:ext cx="8851900" cy="338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python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main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en-US" altLang="ko-KR" sz="1600" b="1" dirty="0" err="1">
                <a:solidFill>
                  <a:schemeClr val="bg1"/>
                </a:solidFill>
              </a:rPr>
              <a:t>py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instruction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Feed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me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something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to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eat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goal_point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head</a:t>
            </a:r>
            <a:r>
              <a:rPr lang="ko-KR" altLang="en-US" sz="1600" b="1" dirty="0">
                <a:solidFill>
                  <a:schemeClr val="accent2"/>
                </a:solidFill>
              </a:rPr>
              <a:t>" --</a:t>
            </a:r>
            <a:r>
              <a:rPr lang="ko-KR" altLang="en-US" sz="1600" b="1" dirty="0" err="1">
                <a:solidFill>
                  <a:schemeClr val="accent2"/>
                </a:solidFill>
              </a:rPr>
              <a:t>style</a:t>
            </a:r>
            <a:r>
              <a:rPr lang="ko-KR" altLang="en-US" sz="1600" b="1" dirty="0">
                <a:solidFill>
                  <a:schemeClr val="accent2"/>
                </a:solidFill>
              </a:rPr>
              <a:t>="</a:t>
            </a:r>
            <a:r>
              <a:rPr lang="ko-KR" altLang="en-US" sz="1600" b="1" dirty="0" err="1">
                <a:solidFill>
                  <a:schemeClr val="accent2"/>
                </a:solidFill>
              </a:rPr>
              <a:t>linear</a:t>
            </a:r>
            <a:r>
              <a:rPr lang="ko-KR" altLang="en-US" sz="1600" b="1" dirty="0">
                <a:solidFill>
                  <a:schemeClr val="accent2"/>
                </a:solidFill>
              </a:rPr>
              <a:t>"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FE2CF5A-68E6-EB7A-D88D-FC9C50D9CEF6}"/>
              </a:ext>
            </a:extLst>
          </p:cNvPr>
          <p:cNvSpPr/>
          <p:nvPr/>
        </p:nvSpPr>
        <p:spPr>
          <a:xfrm>
            <a:off x="838200" y="4074392"/>
            <a:ext cx="1193800" cy="1701800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23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8CC7646-9974-2D52-9FEB-2493A1D56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1250579" y="2924298"/>
            <a:ext cx="3054722" cy="991707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B00EA8-4DBB-A961-ECC1-43D585ED657F}"/>
              </a:ext>
            </a:extLst>
          </p:cNvPr>
          <p:cNvSpPr txBox="1"/>
          <p:nvPr/>
        </p:nvSpPr>
        <p:spPr>
          <a:xfrm>
            <a:off x="2882901" y="255496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Pick Motion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2023-11-21 23-01-14">
            <a:hlinkClick r:id="" action="ppaction://media"/>
            <a:extLst>
              <a:ext uri="{FF2B5EF4-FFF2-40B4-BE49-F238E27FC236}">
                <a16:creationId xmlns:a16="http://schemas.microsoft.com/office/drawing/2014/main" id="{F7F887CC-8E01-6F43-04AF-5869F68DA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040" t="24039" r="34972" b="33873"/>
          <a:stretch/>
        </p:blipFill>
        <p:spPr>
          <a:xfrm>
            <a:off x="8150768" y="2288047"/>
            <a:ext cx="3899972" cy="2886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76DB5-9D84-BCAF-B98F-A99106117B81}"/>
              </a:ext>
            </a:extLst>
          </p:cNvPr>
          <p:cNvSpPr txBox="1"/>
          <p:nvPr/>
        </p:nvSpPr>
        <p:spPr>
          <a:xfrm>
            <a:off x="8024064" y="5174466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instruction = "I want to eat fruit"  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B76D80-F041-AA03-44BB-7097BBB1A7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822" t="12655" r="27987" b="44150"/>
          <a:stretch/>
        </p:blipFill>
        <p:spPr>
          <a:xfrm>
            <a:off x="4496328" y="2288047"/>
            <a:ext cx="3390373" cy="288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7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7</a:t>
            </a:fld>
            <a:endParaRPr lang="ko-KR" altLang="en-US" dirty="0"/>
          </a:p>
        </p:txBody>
      </p:sp>
      <p:pic>
        <p:nvPicPr>
          <p:cNvPr id="5" name="2023-11-21 23-04-22">
            <a:hlinkClick r:id="" action="ppaction://media"/>
            <a:extLst>
              <a:ext uri="{FF2B5EF4-FFF2-40B4-BE49-F238E27FC236}">
                <a16:creationId xmlns:a16="http://schemas.microsoft.com/office/drawing/2014/main" id="{EACE9415-B59F-12E2-8D0B-45ED7AA9A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32679" t="25324" r="35243" b="32748"/>
          <a:stretch/>
        </p:blipFill>
        <p:spPr>
          <a:xfrm>
            <a:off x="93045" y="2411787"/>
            <a:ext cx="3910988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FC8BD-07A8-CEEA-304B-41AD1735F09E}"/>
              </a:ext>
            </a:extLst>
          </p:cNvPr>
          <p:cNvSpPr txBox="1"/>
          <p:nvPr/>
        </p:nvSpPr>
        <p:spPr>
          <a:xfrm>
            <a:off x="-28151" y="5287190"/>
            <a:ext cx="4153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“I would like to eat meat can"  </a:t>
            </a:r>
            <a:endParaRPr lang="ko-KR" altLang="en-US" b="1" dirty="0"/>
          </a:p>
        </p:txBody>
      </p:sp>
      <p:pic>
        <p:nvPicPr>
          <p:cNvPr id="7" name="2023-11-21 23-05-55">
            <a:hlinkClick r:id="" action="ppaction://media"/>
            <a:extLst>
              <a:ext uri="{FF2B5EF4-FFF2-40B4-BE49-F238E27FC236}">
                <a16:creationId xmlns:a16="http://schemas.microsoft.com/office/drawing/2014/main" id="{EDB22E38-FE58-120E-6AE3-8AA8791FF19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32417" t="25232" r="36088" b="32840"/>
          <a:stretch/>
        </p:blipFill>
        <p:spPr>
          <a:xfrm>
            <a:off x="4176028" y="2411787"/>
            <a:ext cx="3839944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0830A-E1F8-5CE9-841E-E7D04D64D580}"/>
              </a:ext>
            </a:extLst>
          </p:cNvPr>
          <p:cNvSpPr txBox="1"/>
          <p:nvPr/>
        </p:nvSpPr>
        <p:spPr>
          <a:xfrm>
            <a:off x="3809999" y="5287190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"Give me something to cut"  </a:t>
            </a:r>
            <a:endParaRPr lang="ko-KR" altLang="en-US" b="1" dirty="0"/>
          </a:p>
        </p:txBody>
      </p:sp>
      <p:pic>
        <p:nvPicPr>
          <p:cNvPr id="10" name="2023-11-21 23-07-29">
            <a:hlinkClick r:id="" action="ppaction://media"/>
            <a:extLst>
              <a:ext uri="{FF2B5EF4-FFF2-40B4-BE49-F238E27FC236}">
                <a16:creationId xmlns:a16="http://schemas.microsoft.com/office/drawing/2014/main" id="{0077A047-0C14-477F-11E1-8861EC38D7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32079" t="25446" r="35842" b="32627"/>
          <a:stretch/>
        </p:blipFill>
        <p:spPr>
          <a:xfrm>
            <a:off x="8187967" y="2411787"/>
            <a:ext cx="3910988" cy="2875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B8CDD-57B9-C716-CBFC-31E0C2111E21}"/>
              </a:ext>
            </a:extLst>
          </p:cNvPr>
          <p:cNvSpPr txBox="1"/>
          <p:nvPr/>
        </p:nvSpPr>
        <p:spPr>
          <a:xfrm>
            <a:off x="7842182" y="5287190"/>
            <a:ext cx="457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“Pour the sauce”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254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710906-4BD3-E223-CC25-B65A6428E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1156138" y="3977528"/>
            <a:ext cx="3149163" cy="824959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4B00EA8-4DBB-A961-ECC1-43D585ED657F}"/>
              </a:ext>
            </a:extLst>
          </p:cNvPr>
          <p:cNvSpPr txBox="1"/>
          <p:nvPr/>
        </p:nvSpPr>
        <p:spPr>
          <a:xfrm>
            <a:off x="2298702" y="4756879"/>
            <a:ext cx="259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Skeleton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2023-11-21 23-57-34">
            <a:hlinkClick r:id="" action="ppaction://media"/>
            <a:extLst>
              <a:ext uri="{FF2B5EF4-FFF2-40B4-BE49-F238E27FC236}">
                <a16:creationId xmlns:a16="http://schemas.microsoft.com/office/drawing/2014/main" id="{DF89BA52-5252-2F5B-BD78-34EA1F18F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666" t="10732" r="69994" b="45991"/>
          <a:stretch/>
        </p:blipFill>
        <p:spPr>
          <a:xfrm>
            <a:off x="5447865" y="1518759"/>
            <a:ext cx="4675265" cy="4675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51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25B157-4279-BA26-497D-0E6D849B5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60" y="2061878"/>
            <a:ext cx="4153379" cy="27165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1BF33B-5572-4A00-A55C-1E13A6B3A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27052"/>
            <a:ext cx="8421688" cy="991707"/>
          </a:xfrm>
        </p:spPr>
        <p:txBody>
          <a:bodyPr rtlCol="0"/>
          <a:lstStyle/>
          <a:p>
            <a:pPr rtl="0"/>
            <a:r>
              <a:rPr lang="en-US" altLang="ko-KR" b="1" dirty="0"/>
              <a:t>method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FC0B64-8F13-426F-B6C5-9C9427AC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68F7652-E8B7-0291-D654-A7056C3731AA}"/>
              </a:ext>
            </a:extLst>
          </p:cNvPr>
          <p:cNvSpPr/>
          <p:nvPr/>
        </p:nvSpPr>
        <p:spPr>
          <a:xfrm>
            <a:off x="2779529" y="2967283"/>
            <a:ext cx="928807" cy="1835204"/>
          </a:xfrm>
          <a:prstGeom prst="roundRect">
            <a:avLst>
              <a:gd name="adj" fmla="val 7021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2023-11-21 23-28-14">
            <a:hlinkClick r:id="" action="ppaction://media"/>
            <a:extLst>
              <a:ext uri="{FF2B5EF4-FFF2-40B4-BE49-F238E27FC236}">
                <a16:creationId xmlns:a16="http://schemas.microsoft.com/office/drawing/2014/main" id="{EFE2E244-E94B-628F-83E4-7C6B11C5C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529" t="19941" r="34054" b="35827"/>
          <a:stretch/>
        </p:blipFill>
        <p:spPr>
          <a:xfrm>
            <a:off x="5128046" y="1696753"/>
            <a:ext cx="5883648" cy="46595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643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2437</TotalTime>
  <Words>1112</Words>
  <Application>Microsoft Office PowerPoint</Application>
  <PresentationFormat>와이드스크린</PresentationFormat>
  <Paragraphs>179</Paragraphs>
  <Slides>15</Slides>
  <Notes>15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</vt:lpstr>
      <vt:lpstr>맑은 고딕</vt:lpstr>
      <vt:lpstr>Arial</vt:lpstr>
      <vt:lpstr>Tenorite</vt:lpstr>
      <vt:lpstr>모노라인</vt:lpstr>
      <vt:lpstr>PowerPoint 프레젠테이션</vt:lpstr>
      <vt:lpstr>Index</vt:lpstr>
      <vt:lpstr>Objective</vt:lpstr>
      <vt:lpstr>method</vt:lpstr>
      <vt:lpstr>method</vt:lpstr>
      <vt:lpstr>method</vt:lpstr>
      <vt:lpstr>method</vt:lpstr>
      <vt:lpstr>method</vt:lpstr>
      <vt:lpstr>method</vt:lpstr>
      <vt:lpstr>method</vt:lpstr>
      <vt:lpstr>PowerPoint 프레젠테이션</vt:lpstr>
      <vt:lpstr>Demo</vt:lpstr>
      <vt:lpstr>Demo</vt:lpstr>
      <vt:lpstr>Demo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김선호</dc:creator>
  <cp:lastModifiedBy>최대원</cp:lastModifiedBy>
  <cp:revision>292</cp:revision>
  <dcterms:created xsi:type="dcterms:W3CDTF">2023-09-25T05:32:19Z</dcterms:created>
  <dcterms:modified xsi:type="dcterms:W3CDTF">2023-11-22T04:00:21Z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